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1" r:id="rId13"/>
    <p:sldId id="268" r:id="rId14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09BCCC"/>
    <a:srgbClr val="4585EF"/>
    <a:srgbClr val="8800A8"/>
    <a:srgbClr val="A86FF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59"/>
  </p:normalViewPr>
  <p:slideViewPr>
    <p:cSldViewPr snapToGrid="0" snapToObjects="1">
      <p:cViewPr varScale="1">
        <p:scale>
          <a:sx n="88" d="100"/>
          <a:sy n="88" d="100"/>
        </p:scale>
        <p:origin x="46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39DB7-40C9-354B-BDCA-AA583CDE6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3A591-0355-5D4C-B237-772625940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C0F82-1509-D046-9658-4001AA12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8053-70C5-1D4A-B7E3-0DC90CD9C144}" type="datetimeFigureOut">
              <a:rPr lang="x-none" smtClean="0"/>
              <a:t>09.06.2022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3201F-C9CD-EB40-948F-E69F0501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AE008-0A47-454D-8CA1-F5AA82C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A7034D-D150-8041-BB31-9ACF677B71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91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BE2B-D63D-7240-AECC-1EBF90F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6157F-CCE1-DA4C-98E7-BFB1CC87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4306A-D8FA-C242-8CF2-E8A95BA4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8053-70C5-1D4A-B7E3-0DC90CD9C144}" type="datetimeFigureOut">
              <a:rPr lang="x-none" smtClean="0"/>
              <a:t>09.06.2022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82B0C-8F33-7C47-9B80-E63B924F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2C61A-A370-2F4F-9060-50B4790D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54202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070AAF-1B8E-2B46-BA16-C673EA4E6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24D573-704D-8F4D-9218-B26020C1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28ED5-D0B1-544D-9B21-54450A0A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8053-70C5-1D4A-B7E3-0DC90CD9C144}" type="datetimeFigureOut">
              <a:rPr lang="x-none" smtClean="0"/>
              <a:t>09.06.2022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C76E1-ACD2-DC46-A601-1E6FC689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83B25-8974-DC47-9C37-342AA347E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461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FDFB9-36FB-294F-92D3-33E613A64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3BB1D-DC14-1747-ADE5-F3AAC93A2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ED64A-0873-0140-8963-26AE5A051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8053-70C5-1D4A-B7E3-0DC90CD9C144}" type="datetimeFigureOut">
              <a:rPr lang="x-none" smtClean="0"/>
              <a:t>09.06.2022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571C8-2B2D-8A4C-8E4A-FE1C09DF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32C93-6655-5F4A-9EC2-1D9BC5A6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4267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56B0C-4A3E-004E-893B-BEF308B92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F1D82-135B-3E41-B611-B7194B699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59211-C1EF-7A4E-AF39-1CA05498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8053-70C5-1D4A-B7E3-0DC90CD9C144}" type="datetimeFigureOut">
              <a:rPr lang="x-none" smtClean="0"/>
              <a:t>09.06.2022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A6CF3-CE4C-AB43-BC6C-EB68AC309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F05AC-5530-E347-ACB1-2504C0A6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3524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5AD42-6459-274F-A41D-CB68F0BBF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DDFB2-5254-ED43-AF85-8D33D77F8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A9176-9D0D-3249-AA1A-FA363CC3C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4D266-02C5-7C44-94CF-0B6728BE6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8053-70C5-1D4A-B7E3-0DC90CD9C144}" type="datetimeFigureOut">
              <a:rPr lang="x-none" smtClean="0"/>
              <a:t>09.06.2022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4BE70-50FC-C341-BCE6-776B5D785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0B6FC-F464-DE48-BC6C-09CBC567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24834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DBBC-C610-0C4D-B969-3787541F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79628-63C5-8849-9A21-40CD5FD8D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F7E5D-8509-DE49-8420-46DFF2DE0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6F7C57-3E4A-9846-BF9B-FB63845D15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F7D65-79CA-3E44-BE05-242006B9E1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9F9035-CA4F-6C48-8C44-EE086CAA6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8053-70C5-1D4A-B7E3-0DC90CD9C144}" type="datetimeFigureOut">
              <a:rPr lang="x-none" smtClean="0"/>
              <a:t>09.06.2022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4CFEAF-922F-BD4A-BFA3-9E621A9E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D8186F-A584-0247-BE69-4CE620EF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97192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937D-0A07-4741-B3F9-7542C292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164A1-64D5-0247-ACF5-73B58F50D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8053-70C5-1D4A-B7E3-0DC90CD9C144}" type="datetimeFigureOut">
              <a:rPr lang="x-none" smtClean="0"/>
              <a:t>09.06.2022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92E4B-48F5-8F44-BB93-AE27BCAB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00E81-AF4A-254D-8A25-94130E75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4165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1E23E8-B9B7-D14A-B50E-CEDDF3FF4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8053-70C5-1D4A-B7E3-0DC90CD9C144}" type="datetimeFigureOut">
              <a:rPr lang="x-none" smtClean="0"/>
              <a:t>09.06.2022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ED80D-92B2-D543-A086-892F0359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8923C-9D2A-9042-85A0-C7BE8AC8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66997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144C-A092-F840-86F2-54B8502D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9B04A-3167-D140-AD43-34ED05578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09AE76-AE24-BA49-99C3-39448EC76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14B43-3FBE-1542-AA00-AEDC7E15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8053-70C5-1D4A-B7E3-0DC90CD9C144}" type="datetimeFigureOut">
              <a:rPr lang="x-none" smtClean="0"/>
              <a:t>09.06.2022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2F85E-5115-1543-89D4-93252C6B1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A4888-3EC2-EE45-8001-35AC56808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50535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CCF6-3228-3247-8D0F-03E2AE562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F7087B-DE79-FC49-8FD1-CE45DF81E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F38B9-82BF-C844-A4A0-51F2CBAE2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BD18A-7882-4743-9E98-E7D6ED805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8053-70C5-1D4A-B7E3-0DC90CD9C144}" type="datetimeFigureOut">
              <a:rPr lang="x-none" smtClean="0"/>
              <a:t>09.06.2022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7C4FA-81BA-1C4E-9AA7-8BCE4831C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3399F-4F5B-E144-A80F-BD87C3C5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2510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51444B-9566-B548-AB6C-F24F9FF8C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B4BC9-27FF-3441-9284-E2948ACAD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29D67-9E45-894E-B960-C4462A1C9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A8053-70C5-1D4A-B7E3-0DC90CD9C144}" type="datetimeFigureOut">
              <a:rPr lang="x-none" smtClean="0"/>
              <a:t>09.06.2022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AB67F-C3D5-5247-BB43-A5F2E895B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4F165-171C-2C40-8975-3FA374386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EAE22-D304-F141-85B2-9171C278D9C4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77DE8C-E361-E343-854E-6EC85CA8CA6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8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E612-A896-4849-BEB5-002A0BF7E3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445274"/>
            <a:ext cx="11131826" cy="238539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434343">
                    <a:lumMod val="75000"/>
                  </a:srgbClr>
                </a:solidFill>
                <a:latin typeface="Arial"/>
                <a:ea typeface="+mn-ea"/>
                <a:cs typeface="+mn-cs"/>
              </a:rPr>
              <a:t>МИНИСТЕРСТВОНАУКИ И ВЫСШЕГО ОБРАЗОВАНИЯ РОССИЙСКОЙ ФЕДЕРАЦИИ</a:t>
            </a:r>
            <a:br>
              <a:rPr lang="ru-RU" sz="1800" dirty="0">
                <a:solidFill>
                  <a:srgbClr val="434343">
                    <a:lumMod val="75000"/>
                  </a:srgbClr>
                </a:solidFill>
                <a:latin typeface="Arial"/>
                <a:ea typeface="+mn-ea"/>
                <a:cs typeface="+mn-cs"/>
              </a:rPr>
            </a:br>
            <a:r>
              <a:rPr lang="ru-RU" sz="1800" dirty="0">
                <a:solidFill>
                  <a:srgbClr val="434343">
                    <a:lumMod val="75000"/>
                  </a:srgbClr>
                </a:solidFill>
                <a:latin typeface="Arial"/>
                <a:ea typeface="+mn-ea"/>
                <a:cs typeface="+mn-cs"/>
              </a:rPr>
              <a:t>Федеральное государственное бюджетное образовательное учреждение высшего образования</a:t>
            </a:r>
            <a:br>
              <a:rPr lang="ru-RU" sz="1800" dirty="0">
                <a:solidFill>
                  <a:srgbClr val="434343">
                    <a:lumMod val="75000"/>
                  </a:srgbClr>
                </a:solidFill>
                <a:latin typeface="Arial"/>
                <a:ea typeface="+mn-ea"/>
                <a:cs typeface="+mn-cs"/>
              </a:rPr>
            </a:br>
            <a:r>
              <a:rPr lang="ru-RU" sz="1800" dirty="0">
                <a:solidFill>
                  <a:srgbClr val="434343">
                    <a:lumMod val="75000"/>
                  </a:srgbClr>
                </a:solidFill>
                <a:latin typeface="Arial"/>
                <a:ea typeface="+mn-ea"/>
                <a:cs typeface="+mn-cs"/>
              </a:rPr>
              <a:t>«Вятский государственный университет»</a:t>
            </a:r>
            <a:br>
              <a:rPr lang="ru-RU" sz="1800" dirty="0">
                <a:solidFill>
                  <a:srgbClr val="434343">
                    <a:lumMod val="75000"/>
                  </a:srgbClr>
                </a:solidFill>
                <a:latin typeface="Arial"/>
                <a:ea typeface="+mn-ea"/>
                <a:cs typeface="+mn-cs"/>
              </a:rPr>
            </a:br>
            <a:r>
              <a:rPr lang="ru-RU" sz="1800" dirty="0">
                <a:solidFill>
                  <a:srgbClr val="434343">
                    <a:lumMod val="75000"/>
                  </a:srgbClr>
                </a:solidFill>
                <a:latin typeface="Arial"/>
                <a:ea typeface="+mn-ea"/>
                <a:cs typeface="+mn-cs"/>
              </a:rPr>
              <a:t/>
            </a:r>
            <a:br>
              <a:rPr lang="ru-RU" sz="1800" dirty="0">
                <a:solidFill>
                  <a:srgbClr val="434343">
                    <a:lumMod val="75000"/>
                  </a:srgbClr>
                </a:solidFill>
                <a:latin typeface="Arial"/>
                <a:ea typeface="+mn-ea"/>
                <a:cs typeface="+mn-cs"/>
              </a:rPr>
            </a:br>
            <a:r>
              <a:rPr lang="ru-RU" sz="1800" dirty="0">
                <a:solidFill>
                  <a:srgbClr val="434343">
                    <a:lumMod val="75000"/>
                  </a:srgbClr>
                </a:solidFill>
                <a:latin typeface="Arial"/>
                <a:ea typeface="+mn-ea"/>
                <a:cs typeface="+mn-cs"/>
              </a:rPr>
              <a:t>Колледж </a:t>
            </a:r>
            <a:r>
              <a:rPr lang="ru-RU" sz="1800" dirty="0" err="1">
                <a:solidFill>
                  <a:srgbClr val="434343">
                    <a:lumMod val="75000"/>
                  </a:srgbClr>
                </a:solidFill>
                <a:latin typeface="Arial"/>
                <a:ea typeface="+mn-ea"/>
                <a:cs typeface="+mn-cs"/>
              </a:rPr>
              <a:t>ВятГУ</a:t>
            </a:r>
            <a:r>
              <a:rPr lang="ru-RU" sz="1800" dirty="0">
                <a:solidFill>
                  <a:srgbClr val="434343">
                    <a:lumMod val="75000"/>
                  </a:srgbClr>
                </a:solidFill>
                <a:latin typeface="Arial"/>
                <a:ea typeface="+mn-ea"/>
                <a:cs typeface="+mn-cs"/>
              </a:rPr>
              <a:t/>
            </a:r>
            <a:br>
              <a:rPr lang="ru-RU" sz="1800" dirty="0">
                <a:solidFill>
                  <a:srgbClr val="434343">
                    <a:lumMod val="75000"/>
                  </a:srgbClr>
                </a:solidFill>
                <a:latin typeface="Arial"/>
                <a:ea typeface="+mn-ea"/>
                <a:cs typeface="+mn-cs"/>
              </a:rPr>
            </a:b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49FE3-E2F4-6549-87F3-751F3CBDF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9567" y="2661200"/>
            <a:ext cx="6252753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ru-RU" sz="4000" b="1" dirty="0">
                <a:solidFill>
                  <a:srgbClr val="8800A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Проблема аморальности в молодёжной среде</a:t>
            </a:r>
            <a:endParaRPr lang="x-none" sz="4000" b="1" dirty="0">
              <a:solidFill>
                <a:srgbClr val="8800A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91271" y="2146852"/>
            <a:ext cx="327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Индивидуальный проект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32320" y="5444154"/>
            <a:ext cx="4468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Выполнил студент группы ИСПк-102-52-00: </a:t>
            </a:r>
            <a:b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Порубов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Кирилл Александрович</a:t>
            </a:r>
          </a:p>
          <a:p>
            <a:pPr algn="just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 проекта: Мальцева А.В.</a:t>
            </a:r>
          </a:p>
        </p:txBody>
      </p:sp>
    </p:spTree>
    <p:extLst>
      <p:ext uri="{BB962C8B-B14F-4D97-AF65-F5344CB8AC3E}">
        <p14:creationId xmlns:p14="http://schemas.microsoft.com/office/powerpoint/2010/main" val="150278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5355" y="315371"/>
            <a:ext cx="5453383" cy="25080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600" dirty="0">
                <a:solidFill>
                  <a:srgbClr val="A86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Какой фактор вы считаете наиболее частой причиной аморального поведения?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977" r="1320" b="6450"/>
          <a:stretch/>
        </p:blipFill>
        <p:spPr bwMode="auto">
          <a:xfrm>
            <a:off x="731519" y="3156668"/>
            <a:ext cx="4711337" cy="2647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1219" t="1511" r="1051" b="847"/>
          <a:stretch/>
        </p:blipFill>
        <p:spPr>
          <a:xfrm>
            <a:off x="6113416" y="2823452"/>
            <a:ext cx="5765073" cy="33138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7919" y="315371"/>
            <a:ext cx="5191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Aft>
                <a:spcPts val="0"/>
              </a:spcAft>
            </a:pPr>
            <a:r>
              <a:rPr lang="ru-RU" sz="3600" dirty="0">
                <a:solidFill>
                  <a:srgbClr val="A86FF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Что </a:t>
            </a:r>
            <a:r>
              <a:rPr lang="ru-RU" sz="3600" dirty="0" smtClean="0">
                <a:solidFill>
                  <a:srgbClr val="A86FF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помогло </a:t>
            </a:r>
            <a:r>
              <a:rPr lang="ru-RU" sz="3600" dirty="0">
                <a:solidFill>
                  <a:srgbClr val="A86FF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вам </a:t>
            </a:r>
            <a:r>
              <a:rPr lang="ru-RU" sz="3600" dirty="0" smtClean="0">
                <a:solidFill>
                  <a:srgbClr val="A86FF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справиться </a:t>
            </a:r>
            <a:r>
              <a:rPr lang="ru-RU" sz="3600" dirty="0">
                <a:solidFill>
                  <a:srgbClr val="A86FF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 аморальным поведением? </a:t>
            </a:r>
            <a:endParaRPr lang="ru-RU" sz="3600" dirty="0">
              <a:solidFill>
                <a:srgbClr val="A86FF5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10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594" y="1131796"/>
            <a:ext cx="11530149" cy="64506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sz="3600" dirty="0">
                <a:solidFill>
                  <a:srgbClr val="A86F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Какие методы профилактики аморального поведения вы считаете наиболее продуктивными?</a:t>
            </a:r>
            <a:r>
              <a:rPr lang="ru-RU" sz="3200" b="1" dirty="0">
                <a:solidFill>
                  <a:srgbClr val="A86F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/>
            </a:r>
            <a:br>
              <a:rPr lang="ru-RU" sz="3200" b="1" dirty="0">
                <a:solidFill>
                  <a:srgbClr val="A86F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lang="ru-RU" sz="4800" b="1" dirty="0">
              <a:solidFill>
                <a:srgbClr val="A86FF5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0423" y="1858406"/>
            <a:ext cx="8708571" cy="42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2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8800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Профилактика аморального поведения в молодёжной среде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81804"/>
          </a:xfrm>
        </p:spPr>
        <p:txBody>
          <a:bodyPr>
            <a:no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Примите твердое и окончательное решение в борьбе с аморальным поведением;</a:t>
            </a:r>
          </a:p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Воспитывайте в себе скромность;</a:t>
            </a:r>
          </a:p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Контролируйте «входящую» информацию;</a:t>
            </a:r>
          </a:p>
          <a:p>
            <a: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Проконсультируйтесь 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у специалиста</a:t>
            </a:r>
            <a: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Сделайте упор на творчество или спорт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6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b="1" dirty="0">
                <a:solidFill>
                  <a:srgbClr val="8800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72780"/>
            <a:ext cx="10515600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Из всего выше сказанного можно сделать вывод, что аморальное поведение – это определенный тип поведения, который никак не соответствует общепринятым правилам и нормам.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Многолетняя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практика показывает, что информирование о проблеме способствует решению, поэтому так важно рассказывать о том, как вредно, ужасно и безнравственно аморальное поведение.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280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2" y="244472"/>
            <a:ext cx="3078758" cy="621805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rgbClr val="8800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4470" y="1140172"/>
            <a:ext cx="4968808" cy="22206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rgbClr val="CC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современном мире всё чаще поднимаются вопросы свободы и независимости подростков, как побочный эффект выступает вседозволенность и аморальное поведение.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503441" y="1140172"/>
            <a:ext cx="647084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CC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темы заключается в самом понятии социума. Во все времена в обществе осуждалось аморальное поведение. Поэтому необходимо отчетливо осознавать разницу и понимать, что оно собой представляет.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Так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что для вашей семьи и культуры является нормой, в другой стране становится показателем аморальности и, соответственно, наоборот.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470" y="3936143"/>
            <a:ext cx="49688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CC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проанализировать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статистику развития аморального поведение среди подростков.  Разработать рекомендации по профилактике аморального поведения молодёжи.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03441" y="3936143"/>
            <a:ext cx="5364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CC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Объект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: Аморальное поведение.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03440" y="5167249"/>
            <a:ext cx="5364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CC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Предмет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: Сущность аморальности. </a:t>
            </a:r>
          </a:p>
        </p:txBody>
      </p:sp>
    </p:spTree>
    <p:extLst>
      <p:ext uri="{BB962C8B-B14F-4D97-AF65-F5344CB8AC3E}">
        <p14:creationId xmlns:p14="http://schemas.microsoft.com/office/powerpoint/2010/main" val="363672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650350"/>
            <a:ext cx="10515600" cy="1460500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>
                <a:solidFill>
                  <a:srgbClr val="8800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Глава 1. ТЕОРИТИЧЕСКИЕ ОСНОВЫ ИЗУЧЕНИЯ ПРОБЛЕМЫ АМОРАЛЬНОСТИ В МОЛОДЁЖНОЙ СРЕДЕ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2806" y="2471578"/>
            <a:ext cx="10906387" cy="34174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rgbClr val="CC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Аморальное поведение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- это нарушение человеком моральных принципов посредством поступков. Это презрение общественных принципов и норм, это распущенность и вседозволенность, это извращение творческой энергии, это убийство собственной совести, это разрушение нравственных устоев.</a:t>
            </a:r>
          </a:p>
          <a:p>
            <a:pPr marL="0" indent="0">
              <a:buNone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CC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Аморализм или аморальность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– отрицание морали и принципиальный отказ от нравственных норм поведения, полностью или в определённых ситуациях.</a:t>
            </a:r>
          </a:p>
          <a:p>
            <a:pPr marL="0" indent="0">
              <a:buNone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CC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Девиантное поведение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- это поступки человека, которые не соответствуют норме, то есть нестандартны.</a:t>
            </a:r>
          </a:p>
          <a:p>
            <a:pPr marL="0" indent="0">
              <a:buNone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905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2697" y="104225"/>
            <a:ext cx="10632347" cy="1531297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8800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формы аморального поведения молодёжи</a:t>
            </a:r>
            <a:endParaRPr lang="ru-RU" sz="4000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92697" y="1506663"/>
            <a:ext cx="2656114" cy="464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Наркомания.</a:t>
            </a:r>
          </a:p>
          <a:p>
            <a:pPr lvl="0" fontAlgn="base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Токсикомания.</a:t>
            </a:r>
          </a:p>
          <a:p>
            <a:pPr lvl="0" fontAlgn="base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Проституция.</a:t>
            </a:r>
          </a:p>
          <a:p>
            <a:pPr lvl="0" fontAlgn="base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Нарушение закона.</a:t>
            </a:r>
          </a:p>
          <a:p>
            <a:pPr lvl="0" fontAlgn="base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Алкоголизм.</a:t>
            </a:r>
          </a:p>
          <a:p>
            <a:pPr lvl="0" fontAlgn="base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Суицид.</a:t>
            </a:r>
          </a:p>
          <a:p>
            <a:pPr lvl="0" fontAlgn="base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Использование нецензурных выражений.</a:t>
            </a:r>
          </a:p>
          <a:p>
            <a:pPr lvl="0" fontAlgn="base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Оскорбления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956" y="939196"/>
            <a:ext cx="3975573" cy="26400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939196"/>
            <a:ext cx="3975573" cy="26400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9" y="3717870"/>
            <a:ext cx="3975570" cy="264002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957" y="3717870"/>
            <a:ext cx="3975572" cy="264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7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374" y="234900"/>
            <a:ext cx="11509605" cy="1441290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8800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Причины аморального поведения среди молодежи:</a:t>
            </a:r>
            <a:endParaRPr lang="ru-RU" sz="6000" dirty="0">
              <a:solidFill>
                <a:srgbClr val="8800A8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5374" y="1676190"/>
            <a:ext cx="4049484" cy="4901701"/>
          </a:xfrm>
        </p:spPr>
        <p:txBody>
          <a:bodyPr>
            <a:normAutofit/>
          </a:bodyPr>
          <a:lstStyle/>
          <a:p>
            <a:pPr lvl="0" fontAlgn="base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Неустойчивая психика;</a:t>
            </a:r>
          </a:p>
          <a:p>
            <a:pPr lvl="0" fontAlgn="base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Возможны разного рода внутренние переживания и противоречия;</a:t>
            </a:r>
          </a:p>
          <a:p>
            <a:pPr lvl="0" fontAlgn="base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Почти нулевой уровень терпения;</a:t>
            </a:r>
          </a:p>
          <a:p>
            <a:pPr lvl="0" fontAlgn="base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Желание выделиться среди толпы, делая это странными способами;</a:t>
            </a:r>
          </a:p>
          <a:p>
            <a:pPr lvl="0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Состояние в секте, или определенной субкультуре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862" t="4171" r="3219" b="3930"/>
          <a:stretch/>
        </p:blipFill>
        <p:spPr>
          <a:xfrm>
            <a:off x="8151222" y="1336305"/>
            <a:ext cx="3770812" cy="264740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88" y="3865518"/>
            <a:ext cx="2726871" cy="24232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159" y="3981245"/>
            <a:ext cx="4506875" cy="23075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288" y="1336305"/>
            <a:ext cx="3462934" cy="26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>
                <a:solidFill>
                  <a:srgbClr val="8800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 причинам девиантности относятся следующие группы факторов: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10841"/>
            <a:ext cx="2775857" cy="523220"/>
          </a:xfrm>
        </p:spPr>
        <p:txBody>
          <a:bodyPr/>
          <a:lstStyle/>
          <a:p>
            <a:pPr marL="0" lvl="0" indent="0" fontAlgn="base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биологические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582885" y="1813115"/>
            <a:ext cx="3196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воспитательные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70423" y="1813115"/>
            <a:ext cx="2307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социальные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00" y="3144137"/>
            <a:ext cx="4206785" cy="33718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52571" t="18921" r="3238" b="11746"/>
          <a:stretch/>
        </p:blipFill>
        <p:spPr>
          <a:xfrm>
            <a:off x="4624251" y="3144137"/>
            <a:ext cx="3113315" cy="33718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3855" r="7900"/>
          <a:stretch/>
        </p:blipFill>
        <p:spPr>
          <a:xfrm>
            <a:off x="7737566" y="3144137"/>
            <a:ext cx="4172799" cy="3371850"/>
          </a:xfrm>
          <a:prstGeom prst="rect">
            <a:avLst/>
          </a:prstGeom>
        </p:spPr>
      </p:pic>
      <p:sp>
        <p:nvSpPr>
          <p:cNvPr id="9" name="Стрелка вниз 8"/>
          <p:cNvSpPr/>
          <p:nvPr/>
        </p:nvSpPr>
        <p:spPr>
          <a:xfrm>
            <a:off x="1899556" y="2334061"/>
            <a:ext cx="556261" cy="6526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454" y="1181589"/>
            <a:ext cx="591363" cy="6706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782" y="2334061"/>
            <a:ext cx="585267" cy="73768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3782" y="1181589"/>
            <a:ext cx="585267" cy="73768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1674" y="1181589"/>
            <a:ext cx="585267" cy="73768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8215" y="2336335"/>
            <a:ext cx="585267" cy="7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4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8442" y="204637"/>
            <a:ext cx="10515600" cy="1970155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>
                <a:solidFill>
                  <a:srgbClr val="8800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ГЛАВА 2. ПРОБЛЕМА АМОРАЛЬНОСТИ ГЛАЗАМИ СТУДЕНТОВ КОЛЛЕДЖА ВЯТГУ</a:t>
            </a: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Организация и результаты анкетирования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4462" y="1993020"/>
            <a:ext cx="5524452" cy="1585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A86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 чётко понимаете, что такое аморальное поведение?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9" t="4627" r="2370" b="8413"/>
          <a:stretch/>
        </p:blipFill>
        <p:spPr bwMode="auto">
          <a:xfrm>
            <a:off x="752910" y="3402577"/>
            <a:ext cx="4766275" cy="2774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22031" y="1891008"/>
            <a:ext cx="57303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A86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 знаете, как аморальность может проявляться у молодёжи?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9" t="8056" r="2081" b="9259"/>
          <a:stretch/>
        </p:blipFill>
        <p:spPr bwMode="auto">
          <a:xfrm>
            <a:off x="6256242" y="3505041"/>
            <a:ext cx="4204830" cy="2746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532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2" t="7010" r="1088" b="5869"/>
          <a:stretch/>
        </p:blipFill>
        <p:spPr bwMode="auto">
          <a:xfrm>
            <a:off x="1145745" y="3046861"/>
            <a:ext cx="4362994" cy="2725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3251" y="342704"/>
            <a:ext cx="58593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A86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Считаете ли вы, что ваши некоторые действия могут быть аморальными?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37107" y="328357"/>
            <a:ext cx="57245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A86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Проявляется ли аморальное поведение в вашем кругу общения?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3" t="6014" r="1077" b="8442"/>
          <a:stretch/>
        </p:blipFill>
        <p:spPr bwMode="auto">
          <a:xfrm>
            <a:off x="6975565" y="3029444"/>
            <a:ext cx="4493623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248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55617" y="319042"/>
            <a:ext cx="5109755" cy="11243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4000" dirty="0">
                <a:solidFill>
                  <a:srgbClr val="A86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Нужно ли бороться с аморальным поведением?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7" t="6941" r="1365" b="6350"/>
          <a:stretch/>
        </p:blipFill>
        <p:spPr bwMode="auto">
          <a:xfrm>
            <a:off x="1079862" y="3100251"/>
            <a:ext cx="4145281" cy="256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30967" y="319042"/>
            <a:ext cx="38586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A86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 пытались бороться с аморальным поведением?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8" t="7114" r="2132" b="6645"/>
          <a:stretch/>
        </p:blipFill>
        <p:spPr bwMode="auto">
          <a:xfrm>
            <a:off x="7149737" y="3100251"/>
            <a:ext cx="4049486" cy="2525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031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465</Words>
  <Application>Microsoft Office PowerPoint</Application>
  <PresentationFormat>Широкоэкранный</PresentationFormat>
  <Paragraphs>56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МИНИСТЕРСТВОНАУКИ И ВЫСШЕГО ОБРАЗОВАНИЯ РОССИЙСКОЙ ФЕДЕРАЦИИ Федеральное государственное бюджетное образовательное учреждение высшего образования «Вятский государственный университет»  Колледж ВятГУ </vt:lpstr>
      <vt:lpstr>Введение</vt:lpstr>
      <vt:lpstr>Глава 1. ТЕОРИТИЧЕСКИЕ ОСНОВЫ ИЗУЧЕНИЯ ПРОБЛЕМЫ АМОРАЛЬНОСТИ В МОЛОДЁЖНОЙ СРЕДЕ</vt:lpstr>
      <vt:lpstr>Основные формы аморального поведения молодёжи</vt:lpstr>
      <vt:lpstr>Причины аморального поведения среди молодежи:</vt:lpstr>
      <vt:lpstr>К причинам девиантности относятся следующие группы факторов: </vt:lpstr>
      <vt:lpstr>ГЛАВА 2. ПРОБЛЕМА АМОРАЛЬНОСТИ ГЛАЗАМИ СТУДЕНТОВ КОЛЛЕДЖА ВЯТГУ Организация и результаты анкетирования</vt:lpstr>
      <vt:lpstr>Презентация PowerPoint</vt:lpstr>
      <vt:lpstr>Презентация PowerPoint</vt:lpstr>
      <vt:lpstr>Презентация PowerPoint</vt:lpstr>
      <vt:lpstr>Какие методы профилактики аморального поведения вы считаете наиболее продуктивными? </vt:lpstr>
      <vt:lpstr>2.2 Профилактика аморального поведения в молодёжной среде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79991004737</cp:lastModifiedBy>
  <cp:revision>33</cp:revision>
  <dcterms:created xsi:type="dcterms:W3CDTF">2022-01-31T14:30:21Z</dcterms:created>
  <dcterms:modified xsi:type="dcterms:W3CDTF">2022-06-09T20:13:30Z</dcterms:modified>
</cp:coreProperties>
</file>